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8" autoAdjust="0"/>
    <p:restoredTop sz="94660"/>
  </p:normalViewPr>
  <p:slideViewPr>
    <p:cSldViewPr snapToGrid="0">
      <p:cViewPr varScale="1">
        <p:scale>
          <a:sx n="88" d="100"/>
          <a:sy n="88" d="100"/>
        </p:scale>
        <p:origin x="80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4007CF5-F10B-45FA-A55C-2267943B7178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BADC-AAEA-42CF-A3A9-9158D10EF8E7}" type="slidenum">
              <a:rPr lang="es-ES" smtClean="0"/>
              <a:t>‹Nº›</a:t>
            </a:fld>
            <a:endParaRPr lang="es-E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9134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07CF5-F10B-45FA-A55C-2267943B7178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BADC-AAEA-42CF-A3A9-9158D10EF8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5053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07CF5-F10B-45FA-A55C-2267943B7178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BADC-AAEA-42CF-A3A9-9158D10EF8E7}" type="slidenum">
              <a:rPr lang="es-ES" smtClean="0"/>
              <a:t>‹Nº›</a:t>
            </a:fld>
            <a:endParaRPr lang="es-E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9140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07CF5-F10B-45FA-A55C-2267943B7178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BADC-AAEA-42CF-A3A9-9158D10EF8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3031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07CF5-F10B-45FA-A55C-2267943B7178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BADC-AAEA-42CF-A3A9-9158D10EF8E7}" type="slidenum">
              <a:rPr lang="es-ES" smtClean="0"/>
              <a:t>‹Nº›</a:t>
            </a:fld>
            <a:endParaRPr lang="es-E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9225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07CF5-F10B-45FA-A55C-2267943B7178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BADC-AAEA-42CF-A3A9-9158D10EF8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6799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07CF5-F10B-45FA-A55C-2267943B7178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BADC-AAEA-42CF-A3A9-9158D10EF8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3922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07CF5-F10B-45FA-A55C-2267943B7178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BADC-AAEA-42CF-A3A9-9158D10EF8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2358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07CF5-F10B-45FA-A55C-2267943B7178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BADC-AAEA-42CF-A3A9-9158D10EF8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5734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07CF5-F10B-45FA-A55C-2267943B7178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BADC-AAEA-42CF-A3A9-9158D10EF8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1878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07CF5-F10B-45FA-A55C-2267943B7178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BADC-AAEA-42CF-A3A9-9158D10EF8E7}" type="slidenum">
              <a:rPr lang="es-ES" smtClean="0"/>
              <a:t>‹Nº›</a:t>
            </a:fld>
            <a:endParaRPr lang="es-E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9343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4007CF5-F10B-45FA-A55C-2267943B7178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7FEBADC-AAEA-42CF-A3A9-9158D10EF8E7}" type="slidenum">
              <a:rPr lang="es-ES" smtClean="0"/>
              <a:t>‹Nº›</a:t>
            </a:fld>
            <a:endParaRPr lang="es-E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6759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Ten principles of EU policy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Diego Varela</a:t>
            </a:r>
          </a:p>
          <a:p>
            <a:r>
              <a:rPr lang="en-US" dirty="0" err="1" smtClean="0"/>
              <a:t>Universitatea</a:t>
            </a:r>
            <a:r>
              <a:rPr lang="en-US" dirty="0" smtClean="0"/>
              <a:t> </a:t>
            </a:r>
            <a:r>
              <a:rPr lang="en-US" dirty="0" err="1" smtClean="0"/>
              <a:t>Alexandru</a:t>
            </a:r>
            <a:r>
              <a:rPr lang="en-US" dirty="0" smtClean="0"/>
              <a:t> </a:t>
            </a:r>
            <a:r>
              <a:rPr lang="en-US" dirty="0" err="1" smtClean="0"/>
              <a:t>Ioan</a:t>
            </a:r>
            <a:r>
              <a:rPr lang="en-US" dirty="0" smtClean="0"/>
              <a:t> </a:t>
            </a:r>
            <a:r>
              <a:rPr lang="en-US" dirty="0" err="1" smtClean="0"/>
              <a:t>Cuza</a:t>
            </a:r>
            <a:r>
              <a:rPr lang="en-US" dirty="0" smtClean="0"/>
              <a:t> din Iasi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36703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 principles of EU policy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EU policies affect people differently across territories and social groups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People support the EU based on what they gain or lose from its policies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The EU is ruled by national leaders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Good policy is not always good politics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The customs union favours the EU centre at the expense of the periphery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The EU budget is very small and regressive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Leaders of small or undemocratic member states can be bought up with side payments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Large member states are threatened with exclusion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The EU has a protectionist bias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EU foreign policy is anecdotal or pork barrel politics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3505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objectives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Descriptive-Empirical: Who… What… Where… When…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Analytical-Theoretical: Why…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Critical-Normative: Is it fair? What about… How about…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6139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open-up approach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Traditional courses use a focus-down approach</a:t>
            </a:r>
          </a:p>
          <a:p>
            <a:pPr marL="630936" lvl="1" indent="-457200">
              <a:buFont typeface="+mj-lt"/>
              <a:buAutoNum type="arabicPeriod"/>
            </a:pPr>
            <a:r>
              <a:rPr lang="en-GB" dirty="0" smtClean="0"/>
              <a:t>They start by analysing EU history, institutions and theories.</a:t>
            </a:r>
          </a:p>
          <a:p>
            <a:pPr marL="630936" lvl="1" indent="-457200">
              <a:buFont typeface="+mj-lt"/>
              <a:buAutoNum type="arabicPeriod"/>
            </a:pPr>
            <a:r>
              <a:rPr lang="en-GB" dirty="0" smtClean="0"/>
              <a:t>They do not discuss concrete EU policies until the second half of the course.</a:t>
            </a:r>
          </a:p>
          <a:p>
            <a:pPr marL="630936" lvl="1" indent="-457200">
              <a:buFont typeface="+mj-lt"/>
              <a:buAutoNum type="arabicPeriod"/>
            </a:pPr>
            <a:r>
              <a:rPr lang="en-GB" dirty="0" smtClean="0"/>
              <a:t>They encourage deductive thinking.</a:t>
            </a:r>
          </a:p>
          <a:p>
            <a:pPr marL="630936" lvl="1" indent="-457200">
              <a:buFont typeface="+mj-lt"/>
              <a:buAutoNum type="arabicPeriod"/>
            </a:pPr>
            <a:r>
              <a:rPr lang="en-GB" dirty="0" smtClean="0"/>
              <a:t>They can discourage students by taking too long to show the practical applicability of the courses.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This course follows an open-up approach</a:t>
            </a:r>
          </a:p>
          <a:p>
            <a:pPr marL="630936" lvl="1" indent="-457200">
              <a:buFont typeface="+mj-lt"/>
              <a:buAutoNum type="arabicPeriod"/>
            </a:pPr>
            <a:r>
              <a:rPr lang="en-GB" dirty="0" smtClean="0"/>
              <a:t>It starts by analysing concrete EU policies.</a:t>
            </a:r>
          </a:p>
          <a:p>
            <a:pPr marL="630936" lvl="1" indent="-457200">
              <a:buFont typeface="+mj-lt"/>
              <a:buAutoNum type="arabicPeriod"/>
            </a:pPr>
            <a:r>
              <a:rPr lang="en-GB" dirty="0" smtClean="0"/>
              <a:t>It discusses preferences and institutions when analysing the causes of EU policies.</a:t>
            </a:r>
          </a:p>
          <a:p>
            <a:pPr marL="630936" lvl="1" indent="-457200">
              <a:buFont typeface="+mj-lt"/>
              <a:buAutoNum type="arabicPeriod"/>
            </a:pPr>
            <a:r>
              <a:rPr lang="en-GB" dirty="0" smtClean="0"/>
              <a:t>It favours inductive thinking.</a:t>
            </a:r>
          </a:p>
          <a:p>
            <a:pPr marL="630936" lvl="1" indent="-457200">
              <a:buFont typeface="+mj-lt"/>
              <a:buAutoNum type="arabicPeriod"/>
            </a:pPr>
            <a:r>
              <a:rPr lang="en-GB" dirty="0" smtClean="0"/>
              <a:t>It encourages students by showing the practical applicability of the course from the start.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82709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98</TotalTime>
  <Words>245</Words>
  <Application>Microsoft Office PowerPoint</Application>
  <PresentationFormat>Panorámica</PresentationFormat>
  <Paragraphs>29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Tw Cen MT</vt:lpstr>
      <vt:lpstr>Tw Cen MT Condensed</vt:lpstr>
      <vt:lpstr>Wingdings 3</vt:lpstr>
      <vt:lpstr>Integral</vt:lpstr>
      <vt:lpstr>Ten principles of EU policy</vt:lpstr>
      <vt:lpstr>Ten principles of EU policy</vt:lpstr>
      <vt:lpstr>Course objectives</vt:lpstr>
      <vt:lpstr>An open-up approach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Ten principles of EU policy</dc:title>
  <dc:creator>Diego</dc:creator>
  <cp:lastModifiedBy>Diego</cp:lastModifiedBy>
  <cp:revision>10</cp:revision>
  <dcterms:created xsi:type="dcterms:W3CDTF">2020-02-19T08:45:17Z</dcterms:created>
  <dcterms:modified xsi:type="dcterms:W3CDTF">2020-02-19T10:23:37Z</dcterms:modified>
</cp:coreProperties>
</file>